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311" r:id="rId3"/>
    <p:sldId id="312" r:id="rId4"/>
    <p:sldId id="313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23" r:id="rId14"/>
    <p:sldId id="324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Quantico" panose="02020500000000000000" charset="0"/>
      <p:regular r:id="rId21"/>
      <p:bold r:id="rId22"/>
      <p:italic r:id="rId23"/>
      <p:boldItalic r:id="rId24"/>
    </p:embeddedFont>
    <p:embeddedFont>
      <p:font typeface="Titillium Web Light" panose="00000400000000000000" pitchFamily="2" charset="0"/>
      <p:regular r:id="rId25"/>
      <p:bold r:id="rId26"/>
      <p:italic r:id="rId27"/>
      <p:boldItalic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171DD6-2702-4FCF-BC82-B343C2BCD5F6}">
  <a:tblStyle styleId="{25171DD6-2702-4FCF-BC82-B343C2BCD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AF98B6-0896-4745-9ED8-C8CFF3DE4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 baseline="0"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userDrawn="1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315875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baseline="0"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4" y="941901"/>
            <a:ext cx="7429110" cy="40779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hangingPunct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p"/>
              <a:defRPr sz="1800" b="1" baseline="0">
                <a:latin typeface="(使用中文字型)"/>
                <a:ea typeface="微軟正黑體" panose="020B0604030504040204" pitchFamily="34" charset="-120"/>
              </a:defRPr>
            </a:lvl1pPr>
            <a:lvl2pPr marL="914400" lvl="1" indent="-355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p"/>
              <a:defRPr sz="16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 lang="en-US" altLang="zh-TW" dirty="0"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>
            <a:cxnSpLocks/>
          </p:cNvCxnSpPr>
          <p:nvPr/>
        </p:nvCxnSpPr>
        <p:spPr>
          <a:xfrm>
            <a:off x="-6" y="512675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Advanced Data Mining with Weka</a:t>
            </a:r>
            <a:b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Class 1</a:t>
            </a:r>
            <a:endParaRPr sz="32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1.4</a:t>
            </a:r>
            <a:r>
              <a:rPr lang="zh-TW" altLang="en-US" sz="2800" dirty="0"/>
              <a:t>： </a:t>
            </a:r>
            <a:r>
              <a:rPr lang="en-US" altLang="zh-TW" sz="2800" dirty="0"/>
              <a:t>Looking at forecasts-</a:t>
            </a:r>
            <a:r>
              <a:rPr lang="en-US" altLang="zh-TW" sz="2800" dirty="0" err="1"/>
              <a:t>SMOreg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0225" y="1137611"/>
            <a:ext cx="7978572" cy="312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85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1.4</a:t>
            </a:r>
            <a:r>
              <a:rPr lang="zh-TW" altLang="en-US" sz="2800" dirty="0"/>
              <a:t>： </a:t>
            </a:r>
            <a:r>
              <a:rPr lang="en-US" altLang="zh-TW" sz="2800" dirty="0"/>
              <a:t>Looking at forecasts-</a:t>
            </a:r>
            <a:r>
              <a:rPr lang="en-US" altLang="zh-TW" sz="2800" dirty="0" err="1"/>
              <a:t>SMOreg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0225" y="1143675"/>
            <a:ext cx="7978572" cy="311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33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1.5</a:t>
            </a:r>
            <a:r>
              <a:rPr lang="zh-TW" altLang="en-US" sz="2800" dirty="0"/>
              <a:t>：</a:t>
            </a:r>
            <a:r>
              <a:rPr lang="en-US" altLang="zh-TW" sz="2800" dirty="0"/>
              <a:t>Lag creation and overlay data</a:t>
            </a:r>
            <a:endParaRPr lang="zh-TW" altLang="en-US" sz="28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49D79D-DB74-6694-F962-5FB78DC8C6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Time stamp </a:t>
            </a:r>
            <a:r>
              <a:rPr lang="zh-TW" altLang="en-US" dirty="0"/>
              <a:t>：默認使用的“</a:t>
            </a:r>
            <a:r>
              <a:rPr lang="en-US" altLang="zh-TW" dirty="0"/>
              <a:t>date”</a:t>
            </a:r>
            <a:r>
              <a:rPr lang="zh-TW" altLang="en-US" dirty="0"/>
              <a:t>屬性（可以被覆蓋）</a:t>
            </a:r>
            <a:endParaRPr lang="en-US" altLang="zh-TW" dirty="0"/>
          </a:p>
          <a:p>
            <a:r>
              <a:rPr lang="zh-TW" altLang="en-US" dirty="0"/>
              <a:t>可以設置</a:t>
            </a:r>
            <a:r>
              <a:rPr lang="en-US" altLang="zh-TW" dirty="0"/>
              <a:t>『Time stamp』</a:t>
            </a:r>
            <a:r>
              <a:rPr lang="zh-TW" altLang="en-US" dirty="0"/>
              <a:t>為想要的屬性，也可以設置週期性</a:t>
            </a:r>
            <a:endParaRPr lang="en-US" altLang="zh-TW" dirty="0"/>
          </a:p>
          <a:p>
            <a:r>
              <a:rPr lang="zh-TW" altLang="en-US" dirty="0"/>
              <a:t>不調整週期性與</a:t>
            </a:r>
            <a:r>
              <a:rPr lang="en-US" altLang="zh-TW" dirty="0">
                <a:effectLst/>
              </a:rPr>
              <a:t>『Skip list』</a:t>
            </a:r>
            <a:r>
              <a:rPr lang="zh-TW" altLang="en-US" dirty="0">
                <a:effectLst/>
              </a:rPr>
              <a:t>會出現許多</a:t>
            </a:r>
            <a:r>
              <a:rPr lang="zh-TW" altLang="en-US" dirty="0"/>
              <a:t>插入值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E733A2C-B165-D2F4-C11A-C0DA48EE8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79" y="2689676"/>
            <a:ext cx="7733712" cy="111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3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1.5</a:t>
            </a:r>
            <a:r>
              <a:rPr lang="zh-TW" altLang="en-US" sz="2800" dirty="0"/>
              <a:t>：</a:t>
            </a:r>
            <a:r>
              <a:rPr lang="en-US" altLang="zh-TW" sz="2800" dirty="0"/>
              <a:t>Lag creation and overlay data</a:t>
            </a:r>
            <a:endParaRPr lang="zh-TW" altLang="en-US" sz="28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49D79D-DB74-6694-F962-5FB78DC8C6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『max lag 』=10</a:t>
            </a:r>
            <a:r>
              <a:rPr lang="zh-TW" altLang="en-US" dirty="0"/>
              <a:t>和保留</a:t>
            </a:r>
            <a:r>
              <a:rPr lang="en-US" altLang="zh-TW" dirty="0"/>
              <a:t>30%</a:t>
            </a:r>
            <a:r>
              <a:rPr lang="zh-TW" altLang="en-US" dirty="0"/>
              <a:t>資料作為預測</a:t>
            </a:r>
            <a:endParaRPr lang="en-US" altLang="zh-TW" dirty="0"/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4.29</a:t>
            </a:r>
            <a:r>
              <a:rPr lang="zh-TW" altLang="en-US" dirty="0"/>
              <a:t>，而測試訓練數據為</a:t>
            </a:r>
            <a:r>
              <a:rPr lang="en-US" altLang="zh-TW" dirty="0"/>
              <a:t>10.1</a:t>
            </a:r>
          </a:p>
          <a:p>
            <a:r>
              <a:rPr lang="zh-TW" altLang="en-US" dirty="0">
                <a:effectLst/>
              </a:rPr>
              <a:t>預測項再多一個最高收盤價</a:t>
            </a:r>
            <a:endParaRPr lang="en-US" altLang="zh-TW" dirty="0">
              <a:effectLst/>
            </a:endParaRPr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4.16</a:t>
            </a:r>
            <a:r>
              <a:rPr lang="zh-TW" altLang="en-US" dirty="0"/>
              <a:t>，而測試訓練數據為</a:t>
            </a:r>
            <a:r>
              <a:rPr lang="en-US" altLang="zh-TW" dirty="0"/>
              <a:t>9.75</a:t>
            </a:r>
          </a:p>
          <a:p>
            <a:r>
              <a:rPr lang="zh-TW" altLang="en-US" dirty="0"/>
              <a:t>疊加數據</a:t>
            </a:r>
            <a:r>
              <a:rPr lang="en-US" altLang="zh-TW" dirty="0"/>
              <a:t>(Overlay data)</a:t>
            </a:r>
          </a:p>
          <a:p>
            <a:r>
              <a:rPr lang="zh-TW" altLang="en-US" dirty="0"/>
              <a:t>假定</a:t>
            </a:r>
            <a:r>
              <a:rPr lang="en-US" altLang="zh-TW" dirty="0"/>
              <a:t>『open』</a:t>
            </a:r>
            <a:r>
              <a:rPr lang="zh-TW" altLang="en-US" dirty="0"/>
              <a:t>可以作為</a:t>
            </a:r>
            <a:r>
              <a:rPr lang="en-US" altLang="zh-TW" dirty="0"/>
              <a:t>『Overlay data』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en-US" altLang="zh-TW" dirty="0"/>
              <a:t>MAE</a:t>
            </a:r>
            <a:r>
              <a:rPr lang="zh-TW" altLang="en-US" dirty="0"/>
              <a:t>分別為</a:t>
            </a:r>
            <a:r>
              <a:rPr lang="en-US" altLang="zh-TW" dirty="0"/>
              <a:t>3.0</a:t>
            </a:r>
            <a:r>
              <a:rPr lang="zh-TW" altLang="en-US" dirty="0"/>
              <a:t>與</a:t>
            </a:r>
            <a:r>
              <a:rPr lang="en-US" altLang="zh-TW" dirty="0"/>
              <a:t>5.7</a:t>
            </a:r>
            <a:r>
              <a:rPr lang="zh-TW" altLang="en-US" dirty="0"/>
              <a:t>，</a:t>
            </a:r>
            <a:r>
              <a:rPr lang="en-US" altLang="zh-TW" dirty="0"/>
              <a:t> RMSE</a:t>
            </a:r>
            <a:r>
              <a:rPr lang="zh-TW" altLang="en-US" dirty="0"/>
              <a:t>分別為</a:t>
            </a:r>
            <a:r>
              <a:rPr lang="en-US" altLang="zh-TW" dirty="0"/>
              <a:t>3.7</a:t>
            </a:r>
            <a:r>
              <a:rPr lang="zh-TW" altLang="en-US" dirty="0"/>
              <a:t>與</a:t>
            </a:r>
            <a:r>
              <a:rPr lang="en-US" altLang="zh-TW" dirty="0"/>
              <a:t>7.4</a:t>
            </a:r>
          </a:p>
          <a:p>
            <a:r>
              <a:rPr lang="zh-TW" altLang="en-US" dirty="0">
                <a:effectLst/>
              </a:rPr>
              <a:t>更換演算法為</a:t>
            </a:r>
            <a:r>
              <a:rPr lang="en-US" altLang="zh-TW" dirty="0" err="1">
                <a:effectLst/>
              </a:rPr>
              <a:t>SMOreg</a:t>
            </a:r>
            <a:endParaRPr lang="en-US" altLang="zh-TW" dirty="0">
              <a:effectLst/>
            </a:endParaRPr>
          </a:p>
          <a:p>
            <a:pPr lvl="1"/>
            <a:r>
              <a:rPr lang="en-US" altLang="zh-TW" dirty="0">
                <a:effectLst/>
              </a:rPr>
              <a:t>MAE</a:t>
            </a:r>
            <a:r>
              <a:rPr lang="zh-TW" altLang="en-US" dirty="0">
                <a:effectLst/>
              </a:rPr>
              <a:t>分別為</a:t>
            </a:r>
            <a:r>
              <a:rPr lang="en-US" altLang="zh-TW" dirty="0">
                <a:effectLst/>
              </a:rPr>
              <a:t>1.8</a:t>
            </a:r>
            <a:r>
              <a:rPr lang="zh-TW" altLang="en-US" dirty="0">
                <a:effectLst/>
              </a:rPr>
              <a:t>與</a:t>
            </a:r>
            <a:r>
              <a:rPr lang="en-US" altLang="zh-TW" dirty="0">
                <a:effectLst/>
              </a:rPr>
              <a:t>2.4</a:t>
            </a:r>
            <a:r>
              <a:rPr lang="zh-TW" altLang="en-US" dirty="0"/>
              <a:t> ，</a:t>
            </a:r>
            <a:r>
              <a:rPr lang="en-US" altLang="zh-TW" dirty="0"/>
              <a:t> RMSE</a:t>
            </a:r>
            <a:r>
              <a:rPr lang="zh-TW" altLang="en-US" dirty="0"/>
              <a:t>分別為</a:t>
            </a:r>
            <a:r>
              <a:rPr lang="en-US" altLang="zh-TW" dirty="0"/>
              <a:t>2.7</a:t>
            </a:r>
            <a:r>
              <a:rPr lang="zh-TW" altLang="en-US" dirty="0"/>
              <a:t>與</a:t>
            </a:r>
            <a:r>
              <a:rPr lang="en-US" altLang="zh-TW" dirty="0"/>
              <a:t>3.2</a:t>
            </a:r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3144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CA7531-AF91-CFD8-481E-31F68B4D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1.5</a:t>
            </a:r>
            <a:r>
              <a:rPr lang="zh-TW" altLang="en-US" sz="2800" dirty="0"/>
              <a:t>：</a:t>
            </a:r>
            <a:r>
              <a:rPr lang="en-US" altLang="zh-TW" sz="2800" dirty="0"/>
              <a:t>Lag creation and overlay data</a:t>
            </a:r>
            <a:endParaRPr lang="zh-TW" altLang="en-US" sz="28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49D79D-DB74-6694-F962-5FB78DC8C6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『max lag 』=10</a:t>
            </a:r>
            <a:r>
              <a:rPr lang="zh-TW" altLang="en-US" dirty="0"/>
              <a:t>和保留</a:t>
            </a:r>
            <a:r>
              <a:rPr lang="en-US" altLang="zh-TW" dirty="0"/>
              <a:t>30%</a:t>
            </a:r>
            <a:r>
              <a:rPr lang="zh-TW" altLang="en-US" dirty="0"/>
              <a:t>資料作為預測</a:t>
            </a:r>
            <a:endParaRPr lang="en-US" altLang="zh-TW" dirty="0"/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4.29</a:t>
            </a:r>
            <a:r>
              <a:rPr lang="zh-TW" altLang="en-US" dirty="0"/>
              <a:t>，而測試訓練數據為</a:t>
            </a:r>
            <a:r>
              <a:rPr lang="en-US" altLang="zh-TW" dirty="0"/>
              <a:t>10.1</a:t>
            </a:r>
          </a:p>
          <a:p>
            <a:r>
              <a:rPr lang="zh-TW" altLang="en-US" dirty="0">
                <a:effectLst/>
              </a:rPr>
              <a:t>預測項再多一個最高收盤價</a:t>
            </a:r>
            <a:endParaRPr lang="en-US" altLang="zh-TW" dirty="0">
              <a:effectLst/>
            </a:endParaRPr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4.16</a:t>
            </a:r>
            <a:r>
              <a:rPr lang="zh-TW" altLang="en-US" dirty="0"/>
              <a:t>，而測試訓練數據為</a:t>
            </a:r>
            <a:r>
              <a:rPr lang="en-US" altLang="zh-TW" dirty="0"/>
              <a:t>9.75</a:t>
            </a:r>
          </a:p>
          <a:p>
            <a:r>
              <a:rPr lang="zh-TW" altLang="en-US" dirty="0"/>
              <a:t>疊加數據</a:t>
            </a:r>
            <a:r>
              <a:rPr lang="en-US" altLang="zh-TW" dirty="0"/>
              <a:t>(Overlay data)</a:t>
            </a:r>
          </a:p>
          <a:p>
            <a:r>
              <a:rPr lang="zh-TW" altLang="en-US" dirty="0"/>
              <a:t>假定</a:t>
            </a:r>
            <a:r>
              <a:rPr lang="en-US" altLang="zh-TW" dirty="0"/>
              <a:t>『open』</a:t>
            </a:r>
            <a:r>
              <a:rPr lang="zh-TW" altLang="en-US" dirty="0"/>
              <a:t>可以作為</a:t>
            </a:r>
            <a:r>
              <a:rPr lang="en-US" altLang="zh-TW" dirty="0"/>
              <a:t>『Overlay data』</a:t>
            </a:r>
            <a:r>
              <a:rPr lang="zh-TW" altLang="en-US" dirty="0"/>
              <a:t>，</a:t>
            </a:r>
            <a:endParaRPr lang="en-US" altLang="zh-TW" dirty="0"/>
          </a:p>
          <a:p>
            <a:pPr lvl="1"/>
            <a:r>
              <a:rPr lang="en-US" altLang="zh-TW" dirty="0"/>
              <a:t>MAE</a:t>
            </a:r>
            <a:r>
              <a:rPr lang="zh-TW" altLang="en-US" dirty="0"/>
              <a:t>分別為</a:t>
            </a:r>
            <a:r>
              <a:rPr lang="en-US" altLang="zh-TW" dirty="0"/>
              <a:t>3.0</a:t>
            </a:r>
            <a:r>
              <a:rPr lang="zh-TW" altLang="en-US" dirty="0"/>
              <a:t>與</a:t>
            </a:r>
            <a:r>
              <a:rPr lang="en-US" altLang="zh-TW" dirty="0"/>
              <a:t>5.7</a:t>
            </a:r>
            <a:r>
              <a:rPr lang="zh-TW" altLang="en-US" dirty="0"/>
              <a:t>，</a:t>
            </a:r>
            <a:r>
              <a:rPr lang="en-US" altLang="zh-TW" dirty="0"/>
              <a:t> RMSE</a:t>
            </a:r>
            <a:r>
              <a:rPr lang="zh-TW" altLang="en-US" dirty="0"/>
              <a:t>分別為</a:t>
            </a:r>
            <a:r>
              <a:rPr lang="en-US" altLang="zh-TW" dirty="0"/>
              <a:t>3.7</a:t>
            </a:r>
            <a:r>
              <a:rPr lang="zh-TW" altLang="en-US" dirty="0"/>
              <a:t>與</a:t>
            </a:r>
            <a:r>
              <a:rPr lang="en-US" altLang="zh-TW" dirty="0"/>
              <a:t>7.4</a:t>
            </a:r>
          </a:p>
          <a:p>
            <a:r>
              <a:rPr lang="zh-TW" altLang="en-US" dirty="0">
                <a:effectLst/>
              </a:rPr>
              <a:t>更換演算法為</a:t>
            </a:r>
            <a:r>
              <a:rPr lang="en-US" altLang="zh-TW" dirty="0" err="1">
                <a:effectLst/>
              </a:rPr>
              <a:t>SMOreg</a:t>
            </a:r>
            <a:endParaRPr lang="en-US" altLang="zh-TW" dirty="0">
              <a:effectLst/>
            </a:endParaRPr>
          </a:p>
          <a:p>
            <a:pPr lvl="1"/>
            <a:r>
              <a:rPr lang="en-US" altLang="zh-TW" dirty="0">
                <a:effectLst/>
              </a:rPr>
              <a:t>MAE</a:t>
            </a:r>
            <a:r>
              <a:rPr lang="zh-TW" altLang="en-US" dirty="0">
                <a:effectLst/>
              </a:rPr>
              <a:t>分別為</a:t>
            </a:r>
            <a:r>
              <a:rPr lang="en-US" altLang="zh-TW" dirty="0">
                <a:effectLst/>
              </a:rPr>
              <a:t>1.8</a:t>
            </a:r>
            <a:r>
              <a:rPr lang="zh-TW" altLang="en-US" dirty="0">
                <a:effectLst/>
              </a:rPr>
              <a:t>與</a:t>
            </a:r>
            <a:r>
              <a:rPr lang="en-US" altLang="zh-TW" dirty="0">
                <a:effectLst/>
              </a:rPr>
              <a:t>2.4</a:t>
            </a:r>
            <a:r>
              <a:rPr lang="zh-TW" altLang="en-US" dirty="0"/>
              <a:t> ，</a:t>
            </a:r>
            <a:r>
              <a:rPr lang="en-US" altLang="zh-TW" dirty="0"/>
              <a:t> RMSE</a:t>
            </a:r>
            <a:r>
              <a:rPr lang="zh-TW" altLang="en-US" dirty="0"/>
              <a:t>分別為</a:t>
            </a:r>
            <a:r>
              <a:rPr lang="en-US" altLang="zh-TW" dirty="0"/>
              <a:t>2.7</a:t>
            </a:r>
            <a:r>
              <a:rPr lang="zh-TW" altLang="en-US" dirty="0"/>
              <a:t>與</a:t>
            </a:r>
            <a:r>
              <a:rPr lang="en-US" altLang="zh-TW" dirty="0"/>
              <a:t>3.2</a:t>
            </a:r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AF9ACBC-8028-65AA-1F50-337972216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677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051F0-CB90-B3D3-2F02-5D97BDBF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Class 1 .1 Introduction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0F7BC7-7A33-A03C-83D2-D536A6DEFB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Machine learning algorithms for data mining tasks</a:t>
            </a:r>
          </a:p>
          <a:p>
            <a:pPr lvl="1"/>
            <a:r>
              <a:rPr lang="en-US" altLang="zh-TW" dirty="0"/>
              <a:t>classification(</a:t>
            </a:r>
            <a:r>
              <a:rPr lang="zh-TW" altLang="en-US" dirty="0"/>
              <a:t>分類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data preprocessing(</a:t>
            </a:r>
            <a:r>
              <a:rPr lang="zh-TW" altLang="en-US" dirty="0"/>
              <a:t>資料預處理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feature selection(</a:t>
            </a:r>
            <a:r>
              <a:rPr lang="zh-TW" altLang="en-US" dirty="0"/>
              <a:t>特徵選擇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clustering(</a:t>
            </a:r>
            <a:r>
              <a:rPr lang="zh-TW" altLang="en-US" dirty="0"/>
              <a:t>聚類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endParaRPr lang="en-US" altLang="zh-TW" dirty="0"/>
          </a:p>
          <a:p>
            <a:pPr lvl="1"/>
            <a:r>
              <a:rPr lang="en-US" altLang="zh-TW" dirty="0"/>
              <a:t>association rules(</a:t>
            </a:r>
            <a:r>
              <a:rPr lang="zh-TW" altLang="en-US" dirty="0"/>
              <a:t>關聯規則</a:t>
            </a:r>
            <a:r>
              <a:rPr lang="en-US" altLang="zh-TW" dirty="0"/>
              <a:t>) </a:t>
            </a:r>
          </a:p>
          <a:p>
            <a:r>
              <a:rPr lang="en-US" altLang="zh-TW" dirty="0">
                <a:effectLst/>
              </a:rPr>
              <a:t>What will you learn?</a:t>
            </a:r>
            <a:endParaRPr lang="en-US" altLang="zh-TW" dirty="0"/>
          </a:p>
          <a:p>
            <a:pPr lvl="1"/>
            <a:r>
              <a:rPr lang="en-US" altLang="zh-TW" dirty="0"/>
              <a:t>Time series forecasting(</a:t>
            </a:r>
            <a:r>
              <a:rPr lang="zh-TW" altLang="en-US" dirty="0"/>
              <a:t>預測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Data stream mining</a:t>
            </a:r>
          </a:p>
          <a:p>
            <a:pPr lvl="1"/>
            <a:r>
              <a:rPr lang="en-US" altLang="zh-TW" dirty="0"/>
              <a:t>The MOA system for Massive(</a:t>
            </a:r>
            <a:r>
              <a:rPr lang="zh-TW" altLang="en-US" dirty="0"/>
              <a:t>大量的</a:t>
            </a:r>
            <a:r>
              <a:rPr lang="en-US" altLang="zh-TW" dirty="0"/>
              <a:t>) Online Analysis</a:t>
            </a:r>
          </a:p>
          <a:p>
            <a:pPr lvl="1"/>
            <a:r>
              <a:rPr lang="en-US" altLang="zh-TW" dirty="0"/>
              <a:t>Weka’s MOA package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50D1C5-F819-C165-710A-6F1A82DEEC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6659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4B6036-BC48-08EE-D92A-A3D23DF2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Lesson 1.2: Linear regression with lags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8C826C-3A9F-5925-F5B4-5C9671EA9D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使用原本航空公司資料做線性回歸得到的</a:t>
            </a:r>
            <a:r>
              <a:rPr lang="en-US" altLang="zh-TW" dirty="0">
                <a:effectLst/>
              </a:rPr>
              <a:t>RMSE</a:t>
            </a:r>
            <a:r>
              <a:rPr lang="zh-TW" altLang="en-US" dirty="0">
                <a:effectLst/>
              </a:rPr>
              <a:t>為</a:t>
            </a:r>
            <a:r>
              <a:rPr lang="en-US" altLang="zh-TW" dirty="0">
                <a:effectLst/>
              </a:rPr>
              <a:t>46.61</a:t>
            </a:r>
          </a:p>
          <a:p>
            <a:r>
              <a:rPr lang="zh-TW" altLang="en-US" dirty="0"/>
              <a:t>線性回歸模型為：</a:t>
            </a:r>
            <a:endParaRPr lang="en-US" altLang="zh-TW" dirty="0"/>
          </a:p>
          <a:p>
            <a:pPr lvl="1"/>
            <a:r>
              <a:rPr lang="en-US" altLang="zh-TW" dirty="0"/>
              <a:t>0</a:t>
            </a:r>
            <a:r>
              <a:rPr lang="zh-TW" altLang="en-US" dirty="0"/>
              <a:t>*</a:t>
            </a:r>
            <a:r>
              <a:rPr lang="en-US" altLang="zh-TW" dirty="0"/>
              <a:t>date+759.98</a:t>
            </a:r>
          </a:p>
          <a:p>
            <a:r>
              <a:rPr lang="zh-TW" altLang="en-US" dirty="0"/>
              <a:t>需要將日期資料轉換過，</a:t>
            </a:r>
            <a:endParaRPr lang="en-US" altLang="zh-TW" dirty="0"/>
          </a:p>
          <a:p>
            <a:pPr lvl="1"/>
            <a:r>
              <a:rPr lang="en-US" altLang="zh-TW" dirty="0"/>
              <a:t>2.657</a:t>
            </a:r>
            <a:r>
              <a:rPr lang="zh-TW" altLang="en-US" dirty="0"/>
              <a:t>*</a:t>
            </a:r>
            <a:r>
              <a:rPr lang="en-US" altLang="zh-TW" dirty="0"/>
              <a:t>NewDate+90.428</a:t>
            </a:r>
          </a:p>
          <a:p>
            <a:r>
              <a:rPr lang="zh-TW" altLang="en-US" dirty="0"/>
              <a:t>原始資料減去</a:t>
            </a:r>
            <a:r>
              <a:rPr lang="en-US" altLang="zh-TW" dirty="0"/>
              <a:t>12</a:t>
            </a:r>
            <a:r>
              <a:rPr lang="zh-TW" altLang="en-US" dirty="0"/>
              <a:t>個月成為新的</a:t>
            </a:r>
            <a:r>
              <a:rPr lang="en-US" altLang="zh-TW" dirty="0"/>
              <a:t>『</a:t>
            </a:r>
            <a:r>
              <a:rPr lang="zh-TW" altLang="en-US" dirty="0"/>
              <a:t>延遲資料</a:t>
            </a:r>
            <a:r>
              <a:rPr lang="en-US" altLang="zh-TW" dirty="0"/>
              <a:t>』</a:t>
            </a:r>
            <a:r>
              <a:rPr lang="zh-TW" altLang="en-US" dirty="0"/>
              <a:t>，得到的</a:t>
            </a:r>
            <a:r>
              <a:rPr lang="en-US" altLang="zh-TW" dirty="0">
                <a:effectLst/>
              </a:rPr>
              <a:t>RMSE</a:t>
            </a:r>
            <a:r>
              <a:rPr lang="zh-TW" altLang="en-US" dirty="0">
                <a:effectLst/>
              </a:rPr>
              <a:t>為</a:t>
            </a:r>
            <a:r>
              <a:rPr lang="en-US" altLang="zh-TW" dirty="0"/>
              <a:t>13.75</a:t>
            </a:r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CF48226-843C-DAF6-79EE-78766D563E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0091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F15D6-FDC1-84FC-DF77-FD094BB7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000" dirty="0"/>
              <a:t>Lesson 1.3: Using the </a:t>
            </a:r>
            <a:r>
              <a:rPr lang="en-US" altLang="zh-TW" sz="2000" dirty="0" err="1"/>
              <a:t>timeseriesForecasting</a:t>
            </a:r>
            <a:r>
              <a:rPr lang="en-US" altLang="zh-TW" sz="2000" dirty="0"/>
              <a:t> package</a:t>
            </a:r>
            <a:endParaRPr lang="zh-TW" altLang="en-US" sz="2000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5EA0FC-8CAB-AF13-0D1E-4B3F1D9091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『</a:t>
            </a:r>
            <a:r>
              <a:rPr lang="en-US" altLang="zh-TW" dirty="0" err="1"/>
              <a:t>timeseriesForecasting</a:t>
            </a:r>
            <a:r>
              <a:rPr lang="en-US" altLang="zh-TW" dirty="0"/>
              <a:t>』</a:t>
            </a:r>
            <a:r>
              <a:rPr lang="zh-TW" altLang="en-US" dirty="0"/>
              <a:t>會將訓練數據轉化為大量的屬性</a:t>
            </a:r>
            <a:endParaRPr lang="en-US" altLang="zh-TW" dirty="0"/>
          </a:p>
          <a:p>
            <a:r>
              <a:rPr lang="zh-TW" altLang="en-US" dirty="0"/>
              <a:t>使用</a:t>
            </a:r>
            <a:r>
              <a:rPr lang="en-US" altLang="zh-TW" dirty="0"/>
              <a:t>『</a:t>
            </a:r>
            <a:r>
              <a:rPr lang="en-US" altLang="zh-TW" dirty="0" err="1"/>
              <a:t>timeseriesForecasting</a:t>
            </a:r>
            <a:r>
              <a:rPr lang="en-US" altLang="zh-TW" dirty="0"/>
              <a:t>』</a:t>
            </a:r>
            <a:r>
              <a:rPr lang="zh-TW" altLang="en-US" dirty="0"/>
              <a:t>進行線性回歸</a:t>
            </a:r>
            <a:endParaRPr lang="en-US" altLang="zh-TW" dirty="0"/>
          </a:p>
          <a:p>
            <a:pPr lvl="1"/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10.63</a:t>
            </a:r>
          </a:p>
          <a:p>
            <a:r>
              <a:rPr lang="zh-TW" altLang="en-US" dirty="0"/>
              <a:t>使用完整模型，但不使用過濾分類器進行線性回歸</a:t>
            </a:r>
            <a:endParaRPr lang="en-US" altLang="zh-TW" dirty="0"/>
          </a:p>
          <a:p>
            <a:pPr lvl="1"/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8.69</a:t>
            </a:r>
          </a:p>
          <a:p>
            <a:r>
              <a:rPr lang="zh-TW" altLang="en-US" dirty="0"/>
              <a:t>根據保留的數據數據進行評估</a:t>
            </a:r>
            <a:endParaRPr lang="en-US" altLang="zh-TW" dirty="0"/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6.38</a:t>
            </a:r>
            <a:r>
              <a:rPr lang="zh-TW" altLang="en-US" dirty="0"/>
              <a:t>，而測試訓練數據為</a:t>
            </a:r>
            <a:r>
              <a:rPr lang="en-US" altLang="zh-TW" dirty="0"/>
              <a:t>57.96</a:t>
            </a:r>
          </a:p>
          <a:p>
            <a:r>
              <a:rPr lang="zh-TW" altLang="en-US" dirty="0"/>
              <a:t>使用簡單的方式創造</a:t>
            </a:r>
            <a:r>
              <a:rPr lang="en-US" altLang="zh-TW" dirty="0"/>
              <a:t>『</a:t>
            </a:r>
            <a:r>
              <a:rPr lang="zh-TW" altLang="en-US" dirty="0"/>
              <a:t>延遲資料</a:t>
            </a:r>
            <a:r>
              <a:rPr lang="en-US" altLang="zh-TW" dirty="0"/>
              <a:t>』(</a:t>
            </a:r>
            <a:r>
              <a:rPr lang="zh-TW" altLang="en-US" dirty="0"/>
              <a:t>創造</a:t>
            </a:r>
            <a:r>
              <a:rPr lang="en-US" altLang="zh-TW" dirty="0"/>
              <a:t>12</a:t>
            </a:r>
            <a:r>
              <a:rPr lang="zh-TW" altLang="en-US" dirty="0"/>
              <a:t>個滯後長度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訓練數據的</a:t>
            </a:r>
            <a:r>
              <a:rPr lang="en-US" altLang="zh-TW" dirty="0"/>
              <a:t>RMSE</a:t>
            </a:r>
            <a:r>
              <a:rPr lang="zh-TW" altLang="en-US" dirty="0"/>
              <a:t>為</a:t>
            </a:r>
            <a:r>
              <a:rPr lang="en-US" altLang="zh-TW" dirty="0"/>
              <a:t>15.61</a:t>
            </a:r>
            <a:r>
              <a:rPr lang="zh-TW" altLang="en-US" dirty="0"/>
              <a:t>，而測試訓練數據為</a:t>
            </a:r>
            <a:r>
              <a:rPr lang="en-US" altLang="zh-TW" dirty="0"/>
              <a:t>18.71</a:t>
            </a:r>
          </a:p>
          <a:p>
            <a:pPr marL="558800" lvl="1" indent="0">
              <a:buNone/>
            </a:pPr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B38A48-858E-0031-1FEF-8B68BB53E9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84817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Lesson 1.4</a:t>
            </a:r>
            <a:r>
              <a:rPr lang="zh-TW" altLang="en-US" dirty="0"/>
              <a:t>： </a:t>
            </a:r>
            <a:r>
              <a:rPr lang="en-US" altLang="zh-TW" dirty="0"/>
              <a:t>Looking at forecasts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87" y="1129924"/>
            <a:ext cx="8168650" cy="314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Lesson 1.4</a:t>
            </a:r>
            <a:r>
              <a:rPr lang="zh-TW" altLang="en-US" dirty="0"/>
              <a:t>： </a:t>
            </a:r>
            <a:r>
              <a:rPr lang="en-US" altLang="zh-TW" dirty="0"/>
              <a:t>Looking at forecasts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9614" y="1129924"/>
            <a:ext cx="7979795" cy="314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38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Lesson 1.4</a:t>
            </a:r>
            <a:r>
              <a:rPr lang="zh-TW" altLang="en-US" dirty="0"/>
              <a:t>： </a:t>
            </a:r>
            <a:r>
              <a:rPr lang="en-US" altLang="zh-TW" dirty="0"/>
              <a:t>Looking at forecasts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9614" y="1129924"/>
            <a:ext cx="7979795" cy="314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77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Lesson 1.4</a:t>
            </a:r>
            <a:r>
              <a:rPr lang="zh-TW" altLang="en-US" dirty="0"/>
              <a:t>： </a:t>
            </a:r>
            <a:r>
              <a:rPr lang="en-US" altLang="zh-TW" dirty="0"/>
              <a:t>Looking at forecasts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0225" y="1129924"/>
            <a:ext cx="7978572" cy="314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933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96DE4E-7603-9928-0389-8C65C382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Lesson 1.4</a:t>
            </a:r>
            <a:r>
              <a:rPr lang="zh-TW" altLang="en-US" sz="2800" dirty="0"/>
              <a:t>： </a:t>
            </a:r>
            <a:r>
              <a:rPr lang="en-US" altLang="zh-TW" sz="2800" dirty="0"/>
              <a:t>Looking at forecasts-</a:t>
            </a:r>
            <a:r>
              <a:rPr lang="en-US" altLang="zh-TW" sz="2800" dirty="0" err="1"/>
              <a:t>SMOreg</a:t>
            </a:r>
            <a:endParaRPr lang="zh-TW" altLang="en-US" sz="2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BF455-843B-4CC7-A73A-FBC1A5D7E2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C013948-9C98-CCCD-D617-C635E663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0225" y="1137611"/>
            <a:ext cx="7978572" cy="312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79358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547</Words>
  <Application>Microsoft Office PowerPoint</Application>
  <PresentationFormat>如螢幕大小 (16:9)</PresentationFormat>
  <Paragraphs>73</Paragraphs>
  <Slides>14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Calibri</vt:lpstr>
      <vt:lpstr>Wingdings</vt:lpstr>
      <vt:lpstr>Arial</vt:lpstr>
      <vt:lpstr>微軟正黑體</vt:lpstr>
      <vt:lpstr>Titillium Web Light</vt:lpstr>
      <vt:lpstr>Quantico</vt:lpstr>
      <vt:lpstr>Juno template</vt:lpstr>
      <vt:lpstr>Advanced Data Mining with Weka Class 1</vt:lpstr>
      <vt:lpstr>Class 1 .1 Introduction</vt:lpstr>
      <vt:lpstr>Lesson 1.2: Linear regression with lags</vt:lpstr>
      <vt:lpstr>Lesson 1.3: Using the timeseriesForecasting package</vt:lpstr>
      <vt:lpstr>Lesson 1.4： Looking at forecasts</vt:lpstr>
      <vt:lpstr>Lesson 1.4： Looking at forecasts</vt:lpstr>
      <vt:lpstr>Lesson 1.4： Looking at forecasts</vt:lpstr>
      <vt:lpstr>Lesson 1.4： Looking at forecasts</vt:lpstr>
      <vt:lpstr>Lesson 1.4： Looking at forecasts-SMOreg</vt:lpstr>
      <vt:lpstr>Lesson 1.4： Looking at forecasts-SMOreg</vt:lpstr>
      <vt:lpstr>Lesson 1.4： Looking at forecasts-SMOreg</vt:lpstr>
      <vt:lpstr>Lesson 1.5：Lag creation and overlay data</vt:lpstr>
      <vt:lpstr>Lesson 1.5：Lag creation and overlay data</vt:lpstr>
      <vt:lpstr>Lesson 1.5：Lag creation and overlay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結合文字探勘與量化工具 從線上留言挖掘旅館業者的競爭優勢</dc:title>
  <cp:lastModifiedBy>邱智清</cp:lastModifiedBy>
  <cp:revision>5</cp:revision>
  <dcterms:modified xsi:type="dcterms:W3CDTF">2022-11-21T02:14:32Z</dcterms:modified>
</cp:coreProperties>
</file>